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3" r:id="rId6"/>
    <p:sldId id="26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7D134BF-12EC-4B18-AC90-582B8DDBE137}" type="datetimeFigureOut">
              <a:rPr lang="ar-IQ" smtClean="0"/>
              <a:t>19/03/1441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7D134BF-12EC-4B18-AC90-582B8DDBE137}" type="datetimeFigureOut">
              <a:rPr lang="ar-IQ" smtClean="0"/>
              <a:t>19/03/1441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7D134BF-12EC-4B18-AC90-582B8DDBE137}" type="datetimeFigureOut">
              <a:rPr lang="ar-IQ" smtClean="0"/>
              <a:t>19/03/1441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94B3AD-B085-4BE1-AAA6-EFC0BE9A0ADF}"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636912"/>
            <a:ext cx="7128792" cy="792088"/>
          </a:xfrm>
        </p:spPr>
        <p:txBody>
          <a:bodyPr>
            <a:noAutofit/>
          </a:bodyPr>
          <a:lstStyle/>
          <a:p>
            <a:pPr>
              <a:lnSpc>
                <a:spcPct val="115000"/>
              </a:lnSpc>
            </a:pPr>
            <a:r>
              <a:rPr lang="ar-IQ" sz="4800" dirty="0" smtClean="0">
                <a:solidFill>
                  <a:srgbClr val="FFFF00"/>
                </a:solidFill>
                <a:cs typeface="+mn-cs"/>
              </a:rPr>
              <a:t>نظرية هنري </a:t>
            </a:r>
            <a:r>
              <a:rPr lang="ar-IQ" sz="4800" dirty="0" err="1" smtClean="0">
                <a:solidFill>
                  <a:srgbClr val="FFFF00"/>
                </a:solidFill>
                <a:cs typeface="+mn-cs"/>
              </a:rPr>
              <a:t>موراي</a:t>
            </a:r>
            <a:endParaRPr lang="ar-IQ" sz="4800" dirty="0">
              <a:solidFill>
                <a:srgbClr val="FFFF00"/>
              </a:solidFill>
              <a:cs typeface="+mn-cs"/>
            </a:endParaRPr>
          </a:p>
        </p:txBody>
      </p:sp>
      <p:sp>
        <p:nvSpPr>
          <p:cNvPr id="3" name="عنوان فرعي 2"/>
          <p:cNvSpPr>
            <a:spLocks noGrp="1"/>
          </p:cNvSpPr>
          <p:nvPr>
            <p:ph type="subTitle" idx="1"/>
          </p:nvPr>
        </p:nvSpPr>
        <p:spPr>
          <a:xfrm>
            <a:off x="1331640" y="4437112"/>
            <a:ext cx="6400800" cy="1296144"/>
          </a:xfrm>
        </p:spPr>
        <p:txBody>
          <a:bodyPr>
            <a:noAutofit/>
          </a:bodyPr>
          <a:lstStyle/>
          <a:p>
            <a:pPr>
              <a:lnSpc>
                <a:spcPct val="115000"/>
              </a:lnSpc>
            </a:pPr>
            <a:r>
              <a:rPr lang="ar-IQ" sz="3600" b="1" dirty="0" smtClean="0">
                <a:solidFill>
                  <a:schemeClr val="tx1"/>
                </a:solidFill>
                <a:effectLst/>
                <a:latin typeface="Simplified Arabic"/>
                <a:ea typeface="Calibri"/>
                <a:cs typeface="Ali-A-Samik"/>
              </a:rPr>
              <a:t>الاستاذ المساعد الدكتور (اياد هاشم محمد)</a:t>
            </a:r>
            <a:endParaRPr lang="en-US" sz="2400" b="1"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Low">
              <a:buNone/>
            </a:pPr>
            <a:r>
              <a:rPr lang="ar-IQ" dirty="0">
                <a:solidFill>
                  <a:schemeClr val="tx1"/>
                </a:solidFill>
              </a:rPr>
              <a:t>. الجنس :ان تكون له علاقات شهوية </a:t>
            </a:r>
            <a:r>
              <a:rPr lang="ar-IQ" dirty="0" err="1">
                <a:solidFill>
                  <a:schemeClr val="tx1"/>
                </a:solidFill>
              </a:rPr>
              <a:t>أوممارسات</a:t>
            </a:r>
            <a:r>
              <a:rPr lang="ar-IQ" dirty="0">
                <a:solidFill>
                  <a:schemeClr val="tx1"/>
                </a:solidFill>
              </a:rPr>
              <a:t> جنسية0 </a:t>
            </a:r>
          </a:p>
          <a:p>
            <a:pPr marL="0" indent="0" algn="justLow">
              <a:buNone/>
            </a:pPr>
            <a:endParaRPr lang="ar-IQ" dirty="0">
              <a:solidFill>
                <a:schemeClr val="tx1"/>
              </a:solidFill>
            </a:endParaRPr>
          </a:p>
          <a:p>
            <a:pPr marL="0" indent="0" algn="justLow">
              <a:buNone/>
            </a:pPr>
            <a:r>
              <a:rPr lang="ar-IQ" dirty="0">
                <a:solidFill>
                  <a:schemeClr val="tx1"/>
                </a:solidFill>
              </a:rPr>
              <a:t>8 - الاحساسية : البحث عن اللذات الحسية والاستمتاع بها 0</a:t>
            </a:r>
          </a:p>
          <a:p>
            <a:pPr marL="0" indent="0" algn="justLow">
              <a:buNone/>
            </a:pPr>
            <a:r>
              <a:rPr lang="ar-IQ" dirty="0">
                <a:solidFill>
                  <a:schemeClr val="tx1"/>
                </a:solidFill>
              </a:rPr>
              <a:t>9- الاستعراضية :وهو ان يسعى الشخص الى ان يرى ويسمع واعطاء الانطباعات عنه وان يثير الاخرين ويحثهم ويمتعهم ويسليهم وان يسحرهم او يصدمهم 0</a:t>
            </a:r>
          </a:p>
          <a:p>
            <a:pPr marL="0" indent="0" algn="justLow">
              <a:buNone/>
            </a:pPr>
            <a:endParaRPr lang="ar-IQ" dirty="0">
              <a:solidFill>
                <a:schemeClr val="tx1"/>
              </a:solidFill>
            </a:endParaRPr>
          </a:p>
          <a:p>
            <a:pPr marL="0" indent="0" algn="justLow">
              <a:buNone/>
            </a:pPr>
            <a:r>
              <a:rPr lang="ar-IQ" dirty="0">
                <a:solidFill>
                  <a:schemeClr val="tx1"/>
                </a:solidFill>
              </a:rPr>
              <a:t>10- اللعب :ان يسلك سلوكا </a:t>
            </a:r>
            <a:r>
              <a:rPr lang="ar-IQ" dirty="0" err="1">
                <a:solidFill>
                  <a:schemeClr val="tx1"/>
                </a:solidFill>
              </a:rPr>
              <a:t>لاهدف</a:t>
            </a:r>
            <a:r>
              <a:rPr lang="ar-IQ" dirty="0">
                <a:solidFill>
                  <a:schemeClr val="tx1"/>
                </a:solidFill>
              </a:rPr>
              <a:t> له الا الفكاهة او </a:t>
            </a:r>
            <a:r>
              <a:rPr lang="ar-IQ" dirty="0" err="1">
                <a:solidFill>
                  <a:schemeClr val="tx1"/>
                </a:solidFill>
              </a:rPr>
              <a:t>التسيلة</a:t>
            </a:r>
            <a:r>
              <a:rPr lang="ar-IQ" dirty="0">
                <a:solidFill>
                  <a:schemeClr val="tx1"/>
                </a:solidFill>
              </a:rPr>
              <a:t> 0</a:t>
            </a:r>
          </a:p>
          <a:p>
            <a:pPr marL="0" indent="0" algn="justLow">
              <a:buNone/>
            </a:pPr>
            <a:r>
              <a:rPr lang="ar-IQ" dirty="0">
                <a:solidFill>
                  <a:schemeClr val="tx1"/>
                </a:solidFill>
              </a:rPr>
              <a:t>11- الانتماء: وهو الاقتراب من اشخاص مرغوب فيهم والتعامل معهم وعادة </a:t>
            </a:r>
            <a:r>
              <a:rPr lang="ar-IQ" dirty="0" err="1">
                <a:solidFill>
                  <a:schemeClr val="tx1"/>
                </a:solidFill>
              </a:rPr>
              <a:t>مايتشابة</a:t>
            </a:r>
            <a:r>
              <a:rPr lang="ar-IQ" dirty="0">
                <a:solidFill>
                  <a:schemeClr val="tx1"/>
                </a:solidFill>
              </a:rPr>
              <a:t> هؤلاء الافراد وكأن الطيور على اشكالها تقع مع التمسك بعرى الصداقة0 </a:t>
            </a:r>
          </a:p>
          <a:p>
            <a:pPr marL="0" indent="0" algn="justLow">
              <a:buNone/>
            </a:pPr>
            <a:r>
              <a:rPr lang="ar-IQ" dirty="0">
                <a:solidFill>
                  <a:schemeClr val="tx1"/>
                </a:solidFill>
              </a:rPr>
              <a:t>12.الرفض.: ان يكون الشخص مبتعدا  عن الاخر هاجر له وان يصده ويزجره 0</a:t>
            </a:r>
          </a:p>
          <a:p>
            <a:pPr marL="0" indent="0" algn="justLow">
              <a:buNone/>
            </a:pPr>
            <a:r>
              <a:rPr lang="ar-IQ" dirty="0">
                <a:solidFill>
                  <a:schemeClr val="tx1"/>
                </a:solidFill>
              </a:rPr>
              <a:t>13 - طلب العون : ان يطلب الشخص الرعاية والحماية والحب والاهتمام والفهم والارشاد وان يكون لديه شخص يحتمي به ويلوذ به في الملمات 0</a:t>
            </a:r>
          </a:p>
          <a:p>
            <a:pPr marL="0" indent="0" algn="justLow">
              <a:buNone/>
            </a:pPr>
            <a:r>
              <a:rPr lang="ar-IQ" dirty="0">
                <a:solidFill>
                  <a:schemeClr val="tx1"/>
                </a:solidFill>
              </a:rPr>
              <a:t>14. التربية : تقديم العطف والحنان لشخص صغير او ضعيف يحتاج الى ذلك او شخص معوق او مصاب بضعف عقلي او مرض عقلي 0</a:t>
            </a:r>
          </a:p>
          <a:p>
            <a:pPr marL="0" indent="0" algn="justLow">
              <a:buNone/>
            </a:pPr>
            <a:endParaRPr lang="ar-IQ"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a:buNone/>
            </a:pPr>
            <a:r>
              <a:rPr lang="ar-IQ" sz="2800" dirty="0">
                <a:solidFill>
                  <a:schemeClr val="tx1"/>
                </a:solidFill>
              </a:rPr>
              <a:t>15 - التجنب : وهو تجنب الاذلال والابتعاد عن المواقف التي تؤدي الى احتقار الاخرين والاحجام عن التصرف خوفا من الفشل 0</a:t>
            </a:r>
          </a:p>
          <a:p>
            <a:pPr marL="0" indent="0" algn="just">
              <a:buNone/>
            </a:pPr>
            <a:r>
              <a:rPr lang="ar-IQ" sz="2800" dirty="0">
                <a:solidFill>
                  <a:schemeClr val="tx1"/>
                </a:solidFill>
              </a:rPr>
              <a:t>16. الدفاعية: حماية الذات من اللوم والاهانة والنقد مع اخفاء الاخطاء 0</a:t>
            </a:r>
          </a:p>
          <a:p>
            <a:pPr marL="0" indent="0" algn="just">
              <a:buNone/>
            </a:pPr>
            <a:r>
              <a:rPr lang="ar-IQ" sz="2800" dirty="0">
                <a:solidFill>
                  <a:schemeClr val="tx1"/>
                </a:solidFill>
              </a:rPr>
              <a:t>17. </a:t>
            </a:r>
            <a:r>
              <a:rPr lang="ar-IQ" sz="2800" dirty="0" err="1">
                <a:solidFill>
                  <a:schemeClr val="tx1"/>
                </a:solidFill>
              </a:rPr>
              <a:t>المظادة</a:t>
            </a:r>
            <a:r>
              <a:rPr lang="ar-IQ" sz="2800" dirty="0">
                <a:solidFill>
                  <a:schemeClr val="tx1"/>
                </a:solidFill>
              </a:rPr>
              <a:t>: وهي ان نطمس او نمحو الاذلال بقوة وشدة وان نهزم العجز ونقمع الخوف ونهزم الصعوبات والعقبات وان نحافظ على احترام الذات والفخر والاعتزاز بها 0</a:t>
            </a:r>
          </a:p>
          <a:p>
            <a:pPr marL="0" indent="0" algn="just">
              <a:buNone/>
            </a:pPr>
            <a:r>
              <a:rPr lang="ar-IQ" sz="2800" dirty="0">
                <a:solidFill>
                  <a:schemeClr val="tx1"/>
                </a:solidFill>
              </a:rPr>
              <a:t>18 - تجنب الاذى : هو تجتب تجنب الالم والاذى الجسمي والمرض والهرب من المواقف الخطرة واتخاذ الاحتياطات اللازمة حيال الاخطار0 </a:t>
            </a:r>
          </a:p>
          <a:p>
            <a:pPr marL="0" indent="0" algn="just">
              <a:buNone/>
            </a:pPr>
            <a:r>
              <a:rPr lang="ar-IQ" sz="2800" dirty="0">
                <a:solidFill>
                  <a:schemeClr val="tx1"/>
                </a:solidFill>
              </a:rPr>
              <a:t>19- النظام : مرتب يضع كل شيء في مكانه يرعى النظافة والترتيب والنظام 0</a:t>
            </a:r>
          </a:p>
          <a:p>
            <a:pPr marL="0" indent="0" algn="just">
              <a:buNone/>
            </a:pPr>
            <a:r>
              <a:rPr lang="ar-IQ" sz="2800" dirty="0">
                <a:solidFill>
                  <a:schemeClr val="tx1"/>
                </a:solidFill>
              </a:rPr>
              <a:t>20- الفهم : يسأل عن الموضوعات العامة ويستطيع الاجابة عنها اذ سئل ويهتم بالنظريات ويحلل الوقائع والاحداث وان يناقش ويجادل ويعمل المنطق والعقل ويظهر الاهتمام بالمنجزات والعلوم والرياضيات والفلسفة 0</a:t>
            </a:r>
          </a:p>
          <a:p>
            <a:pPr marL="0" indent="0" algn="just">
              <a:buNone/>
            </a:pPr>
            <a:endParaRPr lang="ar-IQ" sz="2800"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dirty="0" err="1">
                <a:solidFill>
                  <a:schemeClr val="tx1"/>
                </a:solidFill>
              </a:rPr>
              <a:t>رابعا..تصنيف</a:t>
            </a:r>
            <a:r>
              <a:rPr lang="ar-IQ" dirty="0">
                <a:solidFill>
                  <a:schemeClr val="tx1"/>
                </a:solidFill>
              </a:rPr>
              <a:t> الحاجات : يصنف </a:t>
            </a:r>
            <a:r>
              <a:rPr lang="ar-IQ" dirty="0" err="1">
                <a:solidFill>
                  <a:schemeClr val="tx1"/>
                </a:solidFill>
              </a:rPr>
              <a:t>موراي</a:t>
            </a:r>
            <a:r>
              <a:rPr lang="ar-IQ" dirty="0">
                <a:solidFill>
                  <a:schemeClr val="tx1"/>
                </a:solidFill>
              </a:rPr>
              <a:t> الحاجات الى ..</a:t>
            </a:r>
          </a:p>
          <a:p>
            <a:pPr marL="0" indent="0">
              <a:buNone/>
            </a:pPr>
            <a:r>
              <a:rPr lang="ar-IQ" dirty="0">
                <a:solidFill>
                  <a:schemeClr val="tx1"/>
                </a:solidFill>
              </a:rPr>
              <a:t>1 الحاجات الاولية :وهي التي تنبع من الجسم وارضاؤها ضروري لبقاء الكائن الحي مثل الماء والهواء والطعام والجنس0 </a:t>
            </a:r>
          </a:p>
          <a:p>
            <a:pPr marL="0" indent="0">
              <a:buNone/>
            </a:pPr>
            <a:r>
              <a:rPr lang="ar-IQ" dirty="0">
                <a:solidFill>
                  <a:schemeClr val="tx1"/>
                </a:solidFill>
              </a:rPr>
              <a:t>2- الحاجات الثانوية: وهي التي تنشأ وتقوم على اساس الدوافع الاولية ولكن ليست لها صلة بالجانب الجسمي وهي اقل اهمية بالنسبة للكائن الحي وتهتم </a:t>
            </a:r>
            <a:r>
              <a:rPr lang="ar-IQ" dirty="0" err="1">
                <a:solidFill>
                  <a:schemeClr val="tx1"/>
                </a:solidFill>
              </a:rPr>
              <a:t>بالارضاءات</a:t>
            </a:r>
            <a:r>
              <a:rPr lang="ar-IQ" dirty="0">
                <a:solidFill>
                  <a:schemeClr val="tx1"/>
                </a:solidFill>
              </a:rPr>
              <a:t> العقلية والانفعالية وتتضمن </a:t>
            </a:r>
            <a:r>
              <a:rPr lang="ar-IQ" dirty="0" err="1">
                <a:solidFill>
                  <a:schemeClr val="tx1"/>
                </a:solidFill>
              </a:rPr>
              <a:t>معضم</a:t>
            </a:r>
            <a:r>
              <a:rPr lang="ar-IQ" dirty="0">
                <a:solidFill>
                  <a:schemeClr val="tx1"/>
                </a:solidFill>
              </a:rPr>
              <a:t> الحاجات التي ذكرت في النقطة السابقة 0</a:t>
            </a:r>
          </a:p>
          <a:p>
            <a:pPr marL="0" indent="0">
              <a:buNone/>
            </a:pPr>
            <a:r>
              <a:rPr lang="ar-IQ" dirty="0">
                <a:solidFill>
                  <a:schemeClr val="tx1"/>
                </a:solidFill>
              </a:rPr>
              <a:t>خامسا.. الضغوط. </a:t>
            </a:r>
          </a:p>
          <a:p>
            <a:pPr marL="0" indent="0">
              <a:buNone/>
            </a:pPr>
            <a:r>
              <a:rPr lang="ar-IQ" dirty="0">
                <a:solidFill>
                  <a:schemeClr val="tx1"/>
                </a:solidFill>
              </a:rPr>
              <a:t>الضغوط الواقعة على الفرد في البيئة المحيطة يقسمها </a:t>
            </a:r>
            <a:r>
              <a:rPr lang="ar-IQ" dirty="0" err="1">
                <a:solidFill>
                  <a:schemeClr val="tx1"/>
                </a:solidFill>
              </a:rPr>
              <a:t>موراي</a:t>
            </a:r>
            <a:r>
              <a:rPr lang="ar-IQ" dirty="0">
                <a:solidFill>
                  <a:schemeClr val="tx1"/>
                </a:solidFill>
              </a:rPr>
              <a:t> الى...</a:t>
            </a:r>
          </a:p>
          <a:p>
            <a:pPr marL="0" indent="0">
              <a:buNone/>
            </a:pPr>
            <a:r>
              <a:rPr lang="ar-IQ" dirty="0">
                <a:solidFill>
                  <a:schemeClr val="tx1"/>
                </a:solidFill>
              </a:rPr>
              <a:t>1- ضغوط (</a:t>
            </a:r>
            <a:r>
              <a:rPr lang="en-US" dirty="0">
                <a:solidFill>
                  <a:schemeClr val="tx1"/>
                </a:solidFill>
              </a:rPr>
              <a:t>Alpha press) -  </a:t>
            </a:r>
            <a:r>
              <a:rPr lang="ar-IQ" dirty="0">
                <a:solidFill>
                  <a:schemeClr val="tx1"/>
                </a:solidFill>
              </a:rPr>
              <a:t>وهي وصف موضوعي للمواقف في بيئة الفرد مثل لكي يلتحق الطالب في كلية الطب لابد له من مجموع  درجات معينة او الحصول على هذا المجموع يمثل بالنسبة للطالب ضغطا موضوعيا..</a:t>
            </a:r>
          </a:p>
          <a:p>
            <a:pPr marL="0" indent="0">
              <a:buNone/>
            </a:pPr>
            <a:r>
              <a:rPr lang="ar-IQ" dirty="0">
                <a:solidFill>
                  <a:schemeClr val="tx1"/>
                </a:solidFill>
              </a:rPr>
              <a:t>2.ضغوط (</a:t>
            </a:r>
            <a:r>
              <a:rPr lang="en-US" dirty="0">
                <a:solidFill>
                  <a:schemeClr val="tx1"/>
                </a:solidFill>
              </a:rPr>
              <a:t>Beta press) : </a:t>
            </a:r>
            <a:r>
              <a:rPr lang="ar-IQ" dirty="0">
                <a:solidFill>
                  <a:schemeClr val="tx1"/>
                </a:solidFill>
              </a:rPr>
              <a:t>وهي الطرق التي يفسر بها الانسان الضغوط مثل ان يقول ان لم احصل على درجات تؤهلني لدخول كلية الطب فانا فاشل فنجد ان الفا بريس تجربة موضوعية وبيتا بريس تجربة ذاتية0</a:t>
            </a:r>
          </a:p>
          <a:p>
            <a:pPr marL="0" indent="0">
              <a:buNone/>
            </a:pPr>
            <a:endParaRPr lang="ar-IQ"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dirty="0">
                <a:solidFill>
                  <a:schemeClr val="tx1"/>
                </a:solidFill>
              </a:rPr>
              <a:t>سادسا – العقد: التزم </a:t>
            </a:r>
            <a:r>
              <a:rPr lang="ar-IQ" dirty="0" err="1">
                <a:solidFill>
                  <a:schemeClr val="tx1"/>
                </a:solidFill>
              </a:rPr>
              <a:t>موراي</a:t>
            </a:r>
            <a:r>
              <a:rPr lang="ar-IQ" dirty="0">
                <a:solidFill>
                  <a:schemeClr val="tx1"/>
                </a:solidFill>
              </a:rPr>
              <a:t> بالمنهج الطولي في دراسة لشخصية مؤكدا على اهميته لطريق التطوري للفرد وقام عمله على اساس احياء المذهب </a:t>
            </a:r>
            <a:r>
              <a:rPr lang="ar-IQ" dirty="0" err="1">
                <a:solidFill>
                  <a:schemeClr val="tx1"/>
                </a:solidFill>
              </a:rPr>
              <a:t>الفرويدي</a:t>
            </a:r>
            <a:r>
              <a:rPr lang="ar-IQ" dirty="0">
                <a:solidFill>
                  <a:schemeClr val="tx1"/>
                </a:solidFill>
              </a:rPr>
              <a:t> مع اجراء بعض التعديلات والتوسيعات عليه وهو مثل فرويد على اهمية الاحداث في الطفولة المبكرة ومثال لذلك ان مرحلة الطفولة المكبرة تنقسم الى خمسة مراحل وهذه المراحل تترك بصماتها على شخصية الفرد في صورة ما اسماه </a:t>
            </a:r>
            <a:r>
              <a:rPr lang="ar-IQ" dirty="0" err="1">
                <a:solidFill>
                  <a:schemeClr val="tx1"/>
                </a:solidFill>
              </a:rPr>
              <a:t>موراي</a:t>
            </a:r>
            <a:r>
              <a:rPr lang="ar-IQ" dirty="0">
                <a:solidFill>
                  <a:schemeClr val="tx1"/>
                </a:solidFill>
              </a:rPr>
              <a:t> العقد وهو سلوكيات ناتجة عن اثر المراحل الخمس والتي تؤثر </a:t>
            </a:r>
            <a:r>
              <a:rPr lang="ar-IQ" dirty="0" err="1">
                <a:solidFill>
                  <a:schemeClr val="tx1"/>
                </a:solidFill>
              </a:rPr>
              <a:t>لاشعوريا</a:t>
            </a:r>
            <a:r>
              <a:rPr lang="ar-IQ" dirty="0">
                <a:solidFill>
                  <a:schemeClr val="tx1"/>
                </a:solidFill>
              </a:rPr>
              <a:t> على تطور الفرد بعد بذلك وكل شخص يمر بهذه المراحل الخمس وتتكون لديه هذه العقد الخمس </a:t>
            </a:r>
            <a:r>
              <a:rPr lang="ar-IQ" dirty="0" err="1">
                <a:solidFill>
                  <a:schemeClr val="tx1"/>
                </a:solidFill>
              </a:rPr>
              <a:t>ولاتوجد</a:t>
            </a:r>
            <a:r>
              <a:rPr lang="ar-IQ" dirty="0">
                <a:solidFill>
                  <a:schemeClr val="tx1"/>
                </a:solidFill>
              </a:rPr>
              <a:t> مشكلة في ذلك  اللهم الا اذا شطت احدى هذه المراحل على حد قول </a:t>
            </a:r>
            <a:r>
              <a:rPr lang="ar-IQ" dirty="0" err="1">
                <a:solidFill>
                  <a:schemeClr val="tx1"/>
                </a:solidFill>
              </a:rPr>
              <a:t>موراي</a:t>
            </a:r>
            <a:r>
              <a:rPr lang="ar-IQ" dirty="0">
                <a:solidFill>
                  <a:schemeClr val="tx1"/>
                </a:solidFill>
              </a:rPr>
              <a:t> فان الشخصية عند ذلك لا تنمو نموا طبيعيا ويتأثر لذلك نمو الانا والانا الاعلى وهذه العقد الخمس على النحو التالي:</a:t>
            </a:r>
          </a:p>
          <a:p>
            <a:pPr marL="0" indent="0">
              <a:buNone/>
            </a:pPr>
            <a:r>
              <a:rPr lang="ar-IQ" dirty="0">
                <a:solidFill>
                  <a:schemeClr val="tx1"/>
                </a:solidFill>
              </a:rPr>
              <a:t>1-	عقدة الاحتجاز </a:t>
            </a:r>
          </a:p>
          <a:p>
            <a:pPr marL="0" indent="0">
              <a:buNone/>
            </a:pPr>
            <a:r>
              <a:rPr lang="ar-IQ" dirty="0">
                <a:solidFill>
                  <a:schemeClr val="tx1"/>
                </a:solidFill>
              </a:rPr>
              <a:t>حياة الجنين في رحم الام امنة مطمئنة وعقدة الاحتجاز البسيطة تبدو في الرغبة في البقاء لاماكن ضيقة دافئة مظلمة بحيث يكون في مأمن وقد تعني البقاء صباحا تحت اغطية الفراش الدافئة ومثل هؤلاء </a:t>
            </a:r>
            <a:r>
              <a:rPr lang="ar-IQ" dirty="0" err="1">
                <a:solidFill>
                  <a:schemeClr val="tx1"/>
                </a:solidFill>
              </a:rPr>
              <a:t>التاس</a:t>
            </a:r>
            <a:r>
              <a:rPr lang="ar-IQ" dirty="0">
                <a:solidFill>
                  <a:schemeClr val="tx1"/>
                </a:solidFill>
              </a:rPr>
              <a:t> المصابون بهذه العقدة يكونون سلبيين يعتمدون على الاخرين ويتوجهون الى سلوكيات الماضي وهذه الرغبة في العودة الى الماضي كانه يريد ان يعود الى الحياة في الرحم ويمكن لهذه العقدة كذلك ان تشعر الفرد بعدم الامن والتي تؤدي به الى الخوف من الاماكن المفتوحة والخوف من </a:t>
            </a:r>
            <a:r>
              <a:rPr lang="ar-IQ" dirty="0" err="1">
                <a:solidFill>
                  <a:schemeClr val="tx1"/>
                </a:solidFill>
              </a:rPr>
              <a:t>اتلسقوط</a:t>
            </a:r>
            <a:r>
              <a:rPr lang="ar-IQ" dirty="0">
                <a:solidFill>
                  <a:schemeClr val="tx1"/>
                </a:solidFill>
              </a:rPr>
              <a:t> والخوف من الاذلال0</a:t>
            </a:r>
          </a:p>
          <a:p>
            <a:pPr marL="0" indent="0">
              <a:buNone/>
            </a:pPr>
            <a:endParaRPr lang="ar-IQ"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sz="2800" dirty="0">
                <a:solidFill>
                  <a:schemeClr val="tx1"/>
                </a:solidFill>
              </a:rPr>
              <a:t>الاماكن المفتوحة والخوف من </a:t>
            </a:r>
            <a:r>
              <a:rPr lang="ar-IQ" sz="2800" dirty="0" err="1">
                <a:solidFill>
                  <a:schemeClr val="tx1"/>
                </a:solidFill>
              </a:rPr>
              <a:t>اتلسقوط</a:t>
            </a:r>
            <a:r>
              <a:rPr lang="ar-IQ" sz="2800" dirty="0">
                <a:solidFill>
                  <a:schemeClr val="tx1"/>
                </a:solidFill>
              </a:rPr>
              <a:t> والخوف من الاذلال0</a:t>
            </a:r>
          </a:p>
          <a:p>
            <a:pPr marL="0" indent="0">
              <a:buNone/>
            </a:pPr>
            <a:r>
              <a:rPr lang="ar-IQ" sz="2800" dirty="0">
                <a:solidFill>
                  <a:schemeClr val="tx1"/>
                </a:solidFill>
              </a:rPr>
              <a:t>2-	العقدة الفمية :هذه العقدة هي خليط من نشاطات الفهم </a:t>
            </a:r>
            <a:r>
              <a:rPr lang="ar-IQ" sz="2800" dirty="0" err="1">
                <a:solidFill>
                  <a:schemeClr val="tx1"/>
                </a:solidFill>
              </a:rPr>
              <a:t>واالمضاهر</a:t>
            </a:r>
            <a:r>
              <a:rPr lang="ar-IQ" sz="2800" dirty="0">
                <a:solidFill>
                  <a:schemeClr val="tx1"/>
                </a:solidFill>
              </a:rPr>
              <a:t> السلوكية في هذه العقدة تتضمن المص والتقبيل والتماس الطعام والشراب والحاجة الى الحب والتعاطف كما تشمل هذه العقدة الفمية على الافعال العدوانية مثل الرفض والبصق والسب والتهكم0</a:t>
            </a:r>
          </a:p>
          <a:p>
            <a:pPr marL="0" indent="0">
              <a:buNone/>
            </a:pPr>
            <a:r>
              <a:rPr lang="ar-IQ" sz="2800" dirty="0">
                <a:solidFill>
                  <a:schemeClr val="tx1"/>
                </a:solidFill>
              </a:rPr>
              <a:t>3-	العقدة الشرجية : حيث يكون الاهتمام والانشغال بالبراز والمواد المشابه مثل الطين والصلصال </a:t>
            </a:r>
            <a:r>
              <a:rPr lang="ar-IQ" sz="2800" dirty="0" err="1">
                <a:solidFill>
                  <a:schemeClr val="tx1"/>
                </a:solidFill>
              </a:rPr>
              <a:t>وماشابه</a:t>
            </a:r>
            <a:r>
              <a:rPr lang="ar-IQ" sz="2800" dirty="0">
                <a:solidFill>
                  <a:schemeClr val="tx1"/>
                </a:solidFill>
              </a:rPr>
              <a:t> من القاذورات ويكون الشخص عدوانيا0</a:t>
            </a:r>
          </a:p>
          <a:p>
            <a:pPr marL="0" indent="0">
              <a:buNone/>
            </a:pPr>
            <a:r>
              <a:rPr lang="ar-IQ" sz="2800" dirty="0">
                <a:solidFill>
                  <a:schemeClr val="tx1"/>
                </a:solidFill>
              </a:rPr>
              <a:t>4-	عقدة البول: وهذه العقدة كان اول من قال بها </a:t>
            </a:r>
            <a:r>
              <a:rPr lang="ar-IQ" sz="2800" dirty="0" err="1">
                <a:solidFill>
                  <a:schemeClr val="tx1"/>
                </a:solidFill>
              </a:rPr>
              <a:t>موراي</a:t>
            </a:r>
            <a:r>
              <a:rPr lang="ar-IQ" sz="2800" dirty="0">
                <a:solidFill>
                  <a:schemeClr val="tx1"/>
                </a:solidFill>
              </a:rPr>
              <a:t> وترتبط بالطموح الزائد والاستعراضية وحب الذات مع تاريخ التبول </a:t>
            </a:r>
            <a:r>
              <a:rPr lang="ar-IQ" sz="2800" dirty="0" err="1">
                <a:solidFill>
                  <a:schemeClr val="tx1"/>
                </a:solidFill>
              </a:rPr>
              <a:t>اللارادي</a:t>
            </a:r>
            <a:r>
              <a:rPr lang="ar-IQ" sz="2800" dirty="0">
                <a:solidFill>
                  <a:schemeClr val="tx1"/>
                </a:solidFill>
              </a:rPr>
              <a:t> </a:t>
            </a:r>
          </a:p>
          <a:p>
            <a:pPr marL="0" indent="0">
              <a:buNone/>
            </a:pPr>
            <a:r>
              <a:rPr lang="ar-IQ" sz="2800" dirty="0">
                <a:solidFill>
                  <a:schemeClr val="tx1"/>
                </a:solidFill>
              </a:rPr>
              <a:t>5-	العقدة الجنسية او الاخصاء : وهي ببساطة خشية الطفل من استئصال </a:t>
            </a:r>
            <a:r>
              <a:rPr lang="ar-IQ" sz="2800" dirty="0" err="1">
                <a:solidFill>
                  <a:schemeClr val="tx1"/>
                </a:solidFill>
              </a:rPr>
              <a:t>قضيبة</a:t>
            </a:r>
            <a:r>
              <a:rPr lang="ar-IQ" sz="2800" dirty="0">
                <a:solidFill>
                  <a:schemeClr val="tx1"/>
                </a:solidFill>
              </a:rPr>
              <a:t> بسبب ميوله الجنسية الطفلية وعقاب الوالدين للطفل لهذا السبب0</a:t>
            </a:r>
          </a:p>
          <a:p>
            <a:pPr marL="0" indent="0">
              <a:buNone/>
            </a:pPr>
            <a:endParaRPr lang="ar-IQ" sz="2800" dirty="0">
              <a:solidFill>
                <a:schemeClr val="tx1"/>
              </a:solidFill>
            </a:endParaRPr>
          </a:p>
        </p:txBody>
      </p:sp>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110</TotalTime>
  <Words>591</Words>
  <Application>Microsoft Office PowerPoint</Application>
  <PresentationFormat>عرض على الشاشة (3:4)‏</PresentationFormat>
  <Paragraphs>36</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شكل موجة</vt:lpstr>
      <vt:lpstr>نظرية هنري موراي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31</cp:revision>
  <dcterms:created xsi:type="dcterms:W3CDTF">2018-09-24T14:37:09Z</dcterms:created>
  <dcterms:modified xsi:type="dcterms:W3CDTF">2019-11-16T07:41:13Z</dcterms:modified>
</cp:coreProperties>
</file>